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0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543" userDrawn="1">
          <p15:clr>
            <a:srgbClr val="A4A3A4"/>
          </p15:clr>
        </p15:guide>
        <p15:guide id="4" orient="horz" pos="39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59"/>
    <p:restoredTop sz="94668"/>
  </p:normalViewPr>
  <p:slideViewPr>
    <p:cSldViewPr snapToGrid="0" snapToObjects="1" showGuides="1">
      <p:cViewPr varScale="1">
        <p:scale>
          <a:sx n="106" d="100"/>
          <a:sy n="106" d="100"/>
        </p:scale>
        <p:origin x="684" y="78"/>
      </p:cViewPr>
      <p:guideLst>
        <p:guide orient="horz" pos="1502"/>
        <p:guide pos="3840"/>
        <p:guide orient="horz" pos="3543"/>
        <p:guide orient="horz" pos="39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DB6EF-2326-0143-B269-6EFE2C6E674B}" type="datetimeFigureOut">
              <a:t>5/11/2022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32988-BCF8-304E-B1FE-27818318542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43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32988-BCF8-304E-B1FE-278183185428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12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A95DE-B3FB-4541-AA7B-4DC272F56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108DC9-BDF2-5A44-89F2-F5635FF165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CB55D-149B-3349-B233-19BEFA7CD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83D7-A79C-C542-9364-4CCB8500E1CE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E0BC4-B535-F844-A968-D9DADAC17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5FCC2-1B54-1744-85B3-51100CDBE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6808D-E803-8D41-B450-89E77912A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89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A6C66-D488-0A40-AF9D-B16C91C29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EE782A-A9C5-2E4A-835A-19775B39D9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00683-EBBB-AA46-8890-772E1B90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83D7-A79C-C542-9364-4CCB8500E1CE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ABDDB-E814-F442-9999-64757868D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FE3FA-F9B8-9D41-9224-22E0D5F55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6808D-E803-8D41-B450-89E77912A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2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8BECF4-D6D2-0D4C-B28C-F67DEA2330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8C68B4-48E1-0C48-80AF-4198ADB9D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11C6B-30E9-724E-901F-82B2A8672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83D7-A79C-C542-9364-4CCB8500E1CE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131EE-003A-4949-9C87-0D2B37C97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D60F2-5817-4A42-9CC1-A72AF63D7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6808D-E803-8D41-B450-89E77912A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3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2D15C-06B3-F240-9C6F-E009CB0F5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68C8E-3D49-1647-90B6-62B47F4DC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FA430-E4ED-6946-B7AD-DBA919753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83D7-A79C-C542-9364-4CCB8500E1CE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0958C-8A67-3A4B-9A32-2B93400A6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AA52F-0C5E-0745-9CB5-39E42E0E3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6808D-E803-8D41-B450-89E77912A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96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66C65-A551-6A4B-B336-92DE81A62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73FBE6-7F30-CE42-9668-344AC3C0C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8FBA9-CBFF-1041-8877-93D2AB23C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83D7-A79C-C542-9364-4CCB8500E1CE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BF904-BF39-574A-82F2-DCC9A6EA2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FC179-D4B2-754D-8DA1-CC2456B36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6808D-E803-8D41-B450-89E77912A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79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0707E-BE91-E449-A2B7-4B827B66A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35C51-5509-C646-BEB4-6E4A945AEB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7BC173-BB85-1A45-87B3-858344F92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F37998-DCF6-444B-91EE-292AE1A56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83D7-A79C-C542-9364-4CCB8500E1CE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880FE9-B95F-414F-96E4-6D2677650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CD007-CAC8-CF49-80A7-4D659E6A8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6808D-E803-8D41-B450-89E77912A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74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1DD05-8CCA-824E-A8D3-9CB350371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77F5E-809C-3F40-9A48-7C2E00499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35DB8D-9023-C04B-87C3-A82D3B7BF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D9630-EC04-3944-BD9F-43D6822708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48AA54-DDE2-7049-A92C-61EF189F1A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711FA1-4678-6F43-B851-C239DF950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83D7-A79C-C542-9364-4CCB8500E1CE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AFD64F-656B-B64A-ABC3-1D33F453D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B2D6B0-E8D4-6447-AFD6-9F9902045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6808D-E803-8D41-B450-89E77912A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68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B6B07-94D4-4D43-BEEF-590EC6CF6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AE97DE-4492-9C42-9D26-7A27734BC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83D7-A79C-C542-9364-4CCB8500E1CE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9BF051-F561-9E48-879F-1AE9E629B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69F642-7DC3-E643-AAF6-2CAB574C8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6808D-E803-8D41-B450-89E77912A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52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B5C72D-9442-8C45-8C68-FE572505A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83D7-A79C-C542-9364-4CCB8500E1CE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81E38E-3A3D-9541-B16B-A49962AD7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D68B3-EE57-544D-B0CD-2E7A270CF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6808D-E803-8D41-B450-89E77912A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79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DCD29-24F8-E944-A497-911D5F2D2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D016B-E8AF-7A44-A841-43B49A3EE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820925-DBF6-F14E-ABD9-7DDC009DB7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BF6E4-E35B-B243-8DFD-78261D600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83D7-A79C-C542-9364-4CCB8500E1CE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12E67E-CD55-0547-BE98-490DB70AA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BF1B0-6098-9040-8BA8-6D3010CA1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6808D-E803-8D41-B450-89E77912A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62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F5753-8CE3-F34B-93F0-EC96192F8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D5BBFB-25CD-A94F-A7A6-F04B301EED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844384-00FA-4344-A9F5-71D48679F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91F7AA-DE3B-A649-89D9-95BA5FD30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83D7-A79C-C542-9364-4CCB8500E1CE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0F0C42-09CD-584E-A605-05B0C14BA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017E46-A396-A544-A7A6-90B815040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6808D-E803-8D41-B450-89E77912A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5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2BA530-EAFB-3E41-BE74-A90840ABF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9FF97-E002-0549-A13E-7E39438DE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0736A-713F-4E47-94B0-15C6417FA1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483D7-A79C-C542-9364-4CCB8500E1CE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A0126-6AC0-DE45-9E71-737D23ABB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592AA-A469-2B43-82D5-F7C3E02AAC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6808D-E803-8D41-B450-89E77912A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3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982C05-D4B2-2F43-A41B-CA7FE8CC67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1E17925-D32A-1F49-96FB-18CFB8A4E47F}"/>
              </a:ext>
            </a:extLst>
          </p:cNvPr>
          <p:cNvSpPr/>
          <p:nvPr/>
        </p:nvSpPr>
        <p:spPr>
          <a:xfrm>
            <a:off x="6183086" y="2677886"/>
            <a:ext cx="6008914" cy="751114"/>
          </a:xfrm>
          <a:prstGeom prst="rect">
            <a:avLst/>
          </a:prstGeom>
          <a:solidFill>
            <a:schemeClr val="dk1">
              <a:alpha val="28000"/>
            </a:schemeClr>
          </a:solidFill>
          <a:ln>
            <a:noFill/>
          </a:ln>
          <a:effectLst>
            <a:softEdge rad="183505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A85A10-61FE-E24E-BC69-F52BCA5FD895}"/>
              </a:ext>
            </a:extLst>
          </p:cNvPr>
          <p:cNvSpPr txBox="1"/>
          <p:nvPr/>
        </p:nvSpPr>
        <p:spPr>
          <a:xfrm>
            <a:off x="6183682" y="2839531"/>
            <a:ext cx="6008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Saturday, October 1</a:t>
            </a:r>
          </a:p>
        </p:txBody>
      </p:sp>
      <p:pic>
        <p:nvPicPr>
          <p:cNvPr id="6" name="Picture 5" descr="A bridge over a river with a city in the background&#10;&#10;Description automatically generated with low confidence">
            <a:extLst>
              <a:ext uri="{FF2B5EF4-FFF2-40B4-BE49-F238E27FC236}">
                <a16:creationId xmlns:a16="http://schemas.microsoft.com/office/drawing/2014/main" id="{9307DE28-B7BF-CB4B-B085-DC502BD310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6096000" cy="3429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6A2C44-6422-5B48-9C61-B7D1C5B45DAC}"/>
              </a:ext>
            </a:extLst>
          </p:cNvPr>
          <p:cNvSpPr txBox="1">
            <a:spLocks noChangeAspect="1"/>
          </p:cNvSpPr>
          <p:nvPr/>
        </p:nvSpPr>
        <p:spPr>
          <a:xfrm>
            <a:off x="0" y="3892772"/>
            <a:ext cx="6096000" cy="150297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6200" i="0" u="none" strike="noStrike" kern="1200" dirty="0">
                <a:solidFill>
                  <a:schemeClr val="bg1"/>
                </a:solidFill>
                <a:effectLst>
                  <a:glow rad="152400">
                    <a:srgbClr val="033262">
                      <a:alpha val="18000"/>
                    </a:srgbClr>
                  </a:glow>
                </a:effectLst>
                <a:latin typeface="Avenir Next LT Pro" panose="020B0504020202020204" pitchFamily="34" charset="0"/>
              </a:rPr>
              <a:t>London, UK</a:t>
            </a:r>
          </a:p>
          <a:p>
            <a:pPr algn="ctr">
              <a:lnSpc>
                <a:spcPts val="5500"/>
              </a:lnSpc>
            </a:pPr>
            <a:r>
              <a:rPr lang="en-US" sz="5000" i="0" u="none" strike="noStrike" kern="1200" dirty="0">
                <a:solidFill>
                  <a:schemeClr val="bg1"/>
                </a:solidFill>
                <a:effectLst>
                  <a:glow rad="152400">
                    <a:srgbClr val="033262">
                      <a:alpha val="18000"/>
                    </a:srgbClr>
                  </a:glow>
                </a:effectLst>
                <a:latin typeface="Avenir Next LT Pro" panose="020B0504020202020204" pitchFamily="34" charset="0"/>
              </a:rPr>
              <a:t>WCTC </a:t>
            </a:r>
            <a:r>
              <a:rPr lang="en-US" sz="5000" b="1" i="0" u="none" strike="noStrike" kern="1200" dirty="0">
                <a:solidFill>
                  <a:schemeClr val="bg1"/>
                </a:solidFill>
                <a:effectLst>
                  <a:glow rad="152400">
                    <a:srgbClr val="033262">
                      <a:alpha val="18000"/>
                    </a:srgbClr>
                  </a:glow>
                </a:effectLst>
                <a:latin typeface="Avenir Next LT Pro" panose="020B0504020202020204" pitchFamily="34" charset="0"/>
              </a:rPr>
              <a:t>2023</a:t>
            </a:r>
            <a:endParaRPr lang="en-US" sz="5000" dirty="0">
              <a:solidFill>
                <a:schemeClr val="bg1"/>
              </a:solidFill>
              <a:effectLst>
                <a:glow rad="152400">
                  <a:srgbClr val="033262">
                    <a:alpha val="18000"/>
                  </a:srgbClr>
                </a:glow>
              </a:effectLst>
              <a:latin typeface="Avenir Next LT Pro" panose="020B05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E20B1B-08DC-9745-972C-5EFA65880B28}"/>
              </a:ext>
            </a:extLst>
          </p:cNvPr>
          <p:cNvSpPr txBox="1"/>
          <p:nvPr/>
        </p:nvSpPr>
        <p:spPr>
          <a:xfrm>
            <a:off x="-1" y="5381700"/>
            <a:ext cx="6096001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b="1" spc="600">
                <a:solidFill>
                  <a:schemeClr val="bg1"/>
                </a:solidFill>
                <a:effectLst>
                  <a:glow rad="177800">
                    <a:srgbClr val="033262">
                      <a:alpha val="28000"/>
                    </a:srgbClr>
                  </a:glow>
                  <a:outerShdw blurRad="889000" algn="ctr" rotWithShape="0">
                    <a:srgbClr val="002060">
                      <a:alpha val="75000"/>
                    </a:srgbClr>
                  </a:outerShdw>
                </a:effectLst>
                <a:latin typeface="Avenir Next LT Pro" panose="020B0504020202020204" pitchFamily="34" charset="0"/>
              </a:rPr>
              <a:t>IN-PERSON</a:t>
            </a:r>
            <a:endParaRPr lang="en-US" dirty="0">
              <a:solidFill>
                <a:schemeClr val="bg1"/>
              </a:solidFill>
              <a:effectLst>
                <a:glow rad="177800">
                  <a:srgbClr val="033262">
                    <a:alpha val="28000"/>
                  </a:srgbClr>
                </a:glow>
                <a:outerShdw blurRad="889000" algn="ctr" rotWithShape="0">
                  <a:srgbClr val="002060">
                    <a:alpha val="75000"/>
                  </a:srgbClr>
                </a:outerShdw>
              </a:effectLst>
              <a:latin typeface="Avenir Next LT Pro" panose="020B05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3B4A0D-B245-424A-9B92-502BD7FCEF86}"/>
              </a:ext>
            </a:extLst>
          </p:cNvPr>
          <p:cNvSpPr txBox="1"/>
          <p:nvPr/>
        </p:nvSpPr>
        <p:spPr>
          <a:xfrm>
            <a:off x="0" y="5803990"/>
            <a:ext cx="6096001" cy="6463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0" u="none" strike="noStrike" kern="1200" dirty="0">
                <a:solidFill>
                  <a:schemeClr val="bg1"/>
                </a:solidFill>
                <a:effectLst>
                  <a:glow rad="177800">
                    <a:srgbClr val="033262">
                      <a:alpha val="28000"/>
                    </a:srgbClr>
                  </a:glow>
                  <a:outerShdw blurRad="889000" algn="ctr" rotWithShape="0">
                    <a:srgbClr val="002060">
                      <a:alpha val="56000"/>
                    </a:srgbClr>
                  </a:outerShdw>
                </a:effectLst>
                <a:latin typeface="Avenir Next LT Pro" panose="020B0504020202020204" pitchFamily="34" charset="0"/>
              </a:rPr>
              <a:t>Hilton Metropole, London</a:t>
            </a:r>
            <a:br>
              <a:rPr lang="en-US" i="0" u="none" strike="noStrike" kern="1200" dirty="0">
                <a:solidFill>
                  <a:schemeClr val="bg1"/>
                </a:solidFill>
                <a:effectLst>
                  <a:glow rad="177800">
                    <a:srgbClr val="033262">
                      <a:alpha val="28000"/>
                    </a:srgbClr>
                  </a:glow>
                  <a:outerShdw blurRad="889000" algn="ctr" rotWithShape="0">
                    <a:srgbClr val="002060">
                      <a:alpha val="56000"/>
                    </a:srgbClr>
                  </a:outerShdw>
                </a:effectLst>
                <a:latin typeface="Avenir Next LT Pro" panose="020B0504020202020204" pitchFamily="34" charset="0"/>
              </a:rPr>
            </a:br>
            <a:r>
              <a:rPr lang="en-US" b="1" i="0" u="none" strike="noStrike" kern="1200" dirty="0">
                <a:solidFill>
                  <a:schemeClr val="bg1"/>
                </a:solidFill>
                <a:effectLst>
                  <a:glow rad="177800">
                    <a:srgbClr val="033262">
                      <a:alpha val="28000"/>
                    </a:srgbClr>
                  </a:glow>
                  <a:outerShdw blurRad="889000" algn="ctr" rotWithShape="0">
                    <a:srgbClr val="002060">
                      <a:alpha val="56000"/>
                    </a:srgbClr>
                  </a:outerShdw>
                </a:effectLst>
                <a:latin typeface="Avenir Next LT Pro" panose="020B0504020202020204" pitchFamily="34" charset="0"/>
              </a:rPr>
              <a:t>Thursday, June 15 – Saturday, June 17</a:t>
            </a:r>
            <a:endParaRPr lang="en-US" dirty="0">
              <a:solidFill>
                <a:schemeClr val="bg1"/>
              </a:solidFill>
              <a:effectLst>
                <a:glow rad="177800">
                  <a:srgbClr val="033262">
                    <a:alpha val="28000"/>
                  </a:srgbClr>
                </a:glow>
                <a:outerShdw blurRad="889000" algn="ctr" rotWithShape="0">
                  <a:srgbClr val="002060">
                    <a:alpha val="56000"/>
                  </a:srgbClr>
                </a:outerShdw>
              </a:effectLst>
              <a:latin typeface="Avenir Next LT Pro" panose="020B0504020202020204" pitchFamily="34" charset="0"/>
            </a:endParaRPr>
          </a:p>
        </p:txBody>
      </p:sp>
      <p:pic>
        <p:nvPicPr>
          <p:cNvPr id="13" name="Picture 12" descr="A city skyline at sunset&#10;&#10;Description automatically generated with low confidence">
            <a:extLst>
              <a:ext uri="{FF2B5EF4-FFF2-40B4-BE49-F238E27FC236}">
                <a16:creationId xmlns:a16="http://schemas.microsoft.com/office/drawing/2014/main" id="{1C33EDC7-9243-1245-AB93-0A67472D4F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429000"/>
            <a:ext cx="6096000" cy="3429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14955EF-3EDE-F14F-9EBD-886ADA69F86A}"/>
              </a:ext>
            </a:extLst>
          </p:cNvPr>
          <p:cNvSpPr txBox="1">
            <a:spLocks noChangeAspect="1"/>
          </p:cNvSpPr>
          <p:nvPr/>
        </p:nvSpPr>
        <p:spPr>
          <a:xfrm>
            <a:off x="6081203" y="4261769"/>
            <a:ext cx="6096000" cy="150297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6200" i="0" u="none" strike="noStrike" kern="1200" dirty="0">
                <a:solidFill>
                  <a:schemeClr val="bg1"/>
                </a:solidFill>
                <a:effectLst>
                  <a:glow rad="152400">
                    <a:srgbClr val="033262">
                      <a:alpha val="18000"/>
                    </a:srgbClr>
                  </a:glow>
                </a:effectLst>
                <a:latin typeface="Avenir Next LT Pro" panose="020B0504020202020204" pitchFamily="34" charset="0"/>
              </a:rPr>
              <a:t>Boston, USA</a:t>
            </a:r>
          </a:p>
          <a:p>
            <a:pPr algn="ctr">
              <a:lnSpc>
                <a:spcPts val="5500"/>
              </a:lnSpc>
            </a:pPr>
            <a:r>
              <a:rPr lang="en-US" sz="5000" i="0" u="none" strike="noStrike" kern="1200" dirty="0">
                <a:solidFill>
                  <a:schemeClr val="bg1"/>
                </a:solidFill>
                <a:effectLst>
                  <a:glow rad="152400">
                    <a:srgbClr val="033262">
                      <a:alpha val="18000"/>
                    </a:srgbClr>
                  </a:glow>
                </a:effectLst>
                <a:latin typeface="Avenir Next LT Pro" panose="020B0504020202020204" pitchFamily="34" charset="0"/>
              </a:rPr>
              <a:t>WCTC </a:t>
            </a:r>
            <a:r>
              <a:rPr lang="en-US" sz="5000" b="1" i="0" u="none" strike="noStrike" kern="1200" dirty="0">
                <a:solidFill>
                  <a:schemeClr val="bg1"/>
                </a:solidFill>
                <a:effectLst>
                  <a:glow rad="152400">
                    <a:srgbClr val="033262">
                      <a:alpha val="18000"/>
                    </a:srgbClr>
                  </a:glow>
                </a:effectLst>
                <a:latin typeface="Avenir Next LT Pro" panose="020B0504020202020204" pitchFamily="34" charset="0"/>
              </a:rPr>
              <a:t>2025</a:t>
            </a:r>
            <a:endParaRPr lang="en-US" sz="5000" dirty="0">
              <a:solidFill>
                <a:schemeClr val="bg1"/>
              </a:solidFill>
              <a:effectLst>
                <a:glow rad="152400">
                  <a:srgbClr val="033262">
                    <a:alpha val="18000"/>
                  </a:srgbClr>
                </a:glow>
              </a:effectLst>
              <a:latin typeface="Avenir Next LT Pro" panose="020B05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FDA2F0-E5C5-F546-B510-AFFE65D6F98E}"/>
              </a:ext>
            </a:extLst>
          </p:cNvPr>
          <p:cNvSpPr txBox="1"/>
          <p:nvPr/>
        </p:nvSpPr>
        <p:spPr>
          <a:xfrm>
            <a:off x="6081202" y="5724819"/>
            <a:ext cx="6096001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b="1" spc="600" dirty="0">
                <a:solidFill>
                  <a:schemeClr val="bg1"/>
                </a:solidFill>
                <a:effectLst>
                  <a:glow rad="177800">
                    <a:srgbClr val="033262">
                      <a:alpha val="28000"/>
                    </a:srgbClr>
                  </a:glow>
                  <a:outerShdw blurRad="889000" algn="ctr" rotWithShape="0">
                    <a:srgbClr val="002060">
                      <a:alpha val="75000"/>
                    </a:srgbClr>
                  </a:outerShdw>
                </a:effectLst>
                <a:latin typeface="Avenir Next LT Pro" panose="020B0504020202020204" pitchFamily="34" charset="0"/>
              </a:rPr>
              <a:t>IN-PERSON</a:t>
            </a:r>
            <a:endParaRPr lang="en-US" dirty="0">
              <a:solidFill>
                <a:schemeClr val="bg1"/>
              </a:solidFill>
              <a:effectLst>
                <a:glow rad="177800">
                  <a:srgbClr val="033262">
                    <a:alpha val="28000"/>
                  </a:srgbClr>
                </a:glow>
                <a:outerShdw blurRad="889000" algn="ctr" rotWithShape="0">
                  <a:srgbClr val="002060">
                    <a:alpha val="75000"/>
                  </a:srgbClr>
                </a:outerShdw>
              </a:effectLst>
              <a:latin typeface="Avenir Next LT Pro" panose="020B05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49C49E-9A87-125B-4BD7-4AA7AEFFB998}"/>
              </a:ext>
            </a:extLst>
          </p:cNvPr>
          <p:cNvSpPr txBox="1"/>
          <p:nvPr/>
        </p:nvSpPr>
        <p:spPr>
          <a:xfrm>
            <a:off x="2535935" y="2068345"/>
            <a:ext cx="3850949" cy="43088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C000"/>
                </a:solidFill>
                <a:effectLst>
                  <a:glow rad="177800">
                    <a:srgbClr val="033262">
                      <a:alpha val="28000"/>
                    </a:srgbClr>
                  </a:glow>
                  <a:outerShdw blurRad="889000" algn="ctr" rotWithShape="0">
                    <a:srgbClr val="002060">
                      <a:alpha val="56000"/>
                    </a:srgbClr>
                  </a:outerShdw>
                </a:effectLst>
                <a:latin typeface="Avenir Next LT Pro" panose="020B0504020202020204" pitchFamily="34" charset="0"/>
              </a:rPr>
              <a:t>thyroidworldcongress.com</a:t>
            </a:r>
          </a:p>
        </p:txBody>
      </p:sp>
    </p:spTree>
    <p:extLst>
      <p:ext uri="{BB962C8B-B14F-4D97-AF65-F5344CB8AC3E}">
        <p14:creationId xmlns:p14="http://schemas.microsoft.com/office/powerpoint/2010/main" val="3120274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ky, water, outdoor&#10;&#10;Description automatically generated">
            <a:extLst>
              <a:ext uri="{FF2B5EF4-FFF2-40B4-BE49-F238E27FC236}">
                <a16:creationId xmlns:a16="http://schemas.microsoft.com/office/drawing/2014/main" id="{F5809583-B8F2-D3C0-C0AB-5BB5D6B1A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B9D9C4-40A4-FEB6-BFA6-8EA77A8FEC00}"/>
              </a:ext>
            </a:extLst>
          </p:cNvPr>
          <p:cNvSpPr txBox="1"/>
          <p:nvPr/>
        </p:nvSpPr>
        <p:spPr>
          <a:xfrm>
            <a:off x="-2" y="3839079"/>
            <a:ext cx="12191999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spc="600">
                <a:solidFill>
                  <a:schemeClr val="bg1"/>
                </a:solidFill>
                <a:effectLst>
                  <a:glow rad="177800">
                    <a:srgbClr val="033262">
                      <a:alpha val="28000"/>
                    </a:srgbClr>
                  </a:glow>
                  <a:outerShdw blurRad="889000" algn="ctr" rotWithShape="0">
                    <a:srgbClr val="002060">
                      <a:alpha val="75000"/>
                    </a:srgbClr>
                  </a:outerShdw>
                </a:effectLst>
                <a:latin typeface="Avenir Next LT Pro" panose="020B0504020202020204" pitchFamily="34" charset="0"/>
              </a:rPr>
              <a:t>IN-PERSON</a:t>
            </a:r>
            <a:endParaRPr lang="en-US" sz="2800" dirty="0">
              <a:solidFill>
                <a:schemeClr val="bg1"/>
              </a:solidFill>
              <a:effectLst>
                <a:glow rad="177800">
                  <a:srgbClr val="033262">
                    <a:alpha val="28000"/>
                  </a:srgbClr>
                </a:glow>
                <a:outerShdw blurRad="889000" algn="ctr" rotWithShape="0">
                  <a:srgbClr val="002060">
                    <a:alpha val="75000"/>
                  </a:srgbClr>
                </a:outerShdw>
              </a:effectLst>
              <a:latin typeface="Avenir Next LT Pro" panose="020B05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525C9B-70AB-5142-B28B-AFE48191C092}"/>
              </a:ext>
            </a:extLst>
          </p:cNvPr>
          <p:cNvSpPr txBox="1"/>
          <p:nvPr/>
        </p:nvSpPr>
        <p:spPr>
          <a:xfrm>
            <a:off x="-1" y="1297999"/>
            <a:ext cx="12191999" cy="22724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lnSpc>
                <a:spcPts val="8500"/>
              </a:lnSpc>
            </a:pPr>
            <a:r>
              <a:rPr lang="en-US" sz="10800" i="0" u="none" strike="noStrike" kern="1200" spc="-500" dirty="0">
                <a:solidFill>
                  <a:schemeClr val="bg1"/>
                </a:solidFill>
                <a:effectLst>
                  <a:glow rad="177800">
                    <a:srgbClr val="033262">
                      <a:alpha val="28000"/>
                    </a:srgbClr>
                  </a:glow>
                  <a:outerShdw blurRad="1270000" algn="ctr" rotWithShape="0">
                    <a:srgbClr val="002060"/>
                  </a:outerShdw>
                </a:effectLst>
                <a:latin typeface="Avenir Next LT Pro" panose="020B0504020202020204" pitchFamily="34" charset="0"/>
              </a:rPr>
              <a:t>London, UK</a:t>
            </a:r>
          </a:p>
          <a:p>
            <a:pPr algn="ctr">
              <a:lnSpc>
                <a:spcPts val="8500"/>
              </a:lnSpc>
            </a:pPr>
            <a:r>
              <a:rPr lang="en-US" sz="8000" i="0" u="none" strike="noStrike" kern="1200" dirty="0">
                <a:solidFill>
                  <a:schemeClr val="bg1"/>
                </a:solidFill>
                <a:effectLst>
                  <a:glow rad="177800">
                    <a:srgbClr val="033262">
                      <a:alpha val="28000"/>
                    </a:srgbClr>
                  </a:glow>
                  <a:outerShdw blurRad="1270000" algn="ctr" rotWithShape="0">
                    <a:srgbClr val="002060"/>
                  </a:outerShdw>
                </a:effectLst>
                <a:latin typeface="Avenir Next LT Pro" panose="020B0504020202020204" pitchFamily="34" charset="0"/>
              </a:rPr>
              <a:t>WCTC </a:t>
            </a:r>
            <a:r>
              <a:rPr lang="en-US" sz="8000" b="1" i="0" u="none" strike="noStrike" kern="1200" dirty="0">
                <a:solidFill>
                  <a:schemeClr val="bg1"/>
                </a:solidFill>
                <a:effectLst>
                  <a:glow rad="177800">
                    <a:srgbClr val="033262">
                      <a:alpha val="28000"/>
                    </a:srgbClr>
                  </a:glow>
                  <a:outerShdw blurRad="1270000" algn="ctr" rotWithShape="0">
                    <a:srgbClr val="002060"/>
                  </a:outerShdw>
                </a:effectLst>
                <a:latin typeface="Avenir Next LT Pro" panose="020B0504020202020204" pitchFamily="34" charset="0"/>
              </a:rPr>
              <a:t>2023</a:t>
            </a:r>
            <a:endParaRPr lang="en-US" sz="2800" dirty="0">
              <a:solidFill>
                <a:schemeClr val="bg1"/>
              </a:solidFill>
              <a:effectLst>
                <a:glow rad="177800">
                  <a:srgbClr val="033262">
                    <a:alpha val="28000"/>
                  </a:srgbClr>
                </a:glow>
                <a:outerShdw blurRad="1270000" algn="ctr" rotWithShape="0">
                  <a:srgbClr val="002060"/>
                </a:outerShdw>
              </a:effectLst>
              <a:latin typeface="Avenir Next LT Pro" panose="020B05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ACE0FD-EE37-3F4A-A335-211244FB5EC3}"/>
              </a:ext>
            </a:extLst>
          </p:cNvPr>
          <p:cNvSpPr txBox="1"/>
          <p:nvPr/>
        </p:nvSpPr>
        <p:spPr>
          <a:xfrm>
            <a:off x="-3" y="4825938"/>
            <a:ext cx="12191999" cy="156966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i="0" u="none" strike="noStrike" kern="1200" dirty="0">
                <a:solidFill>
                  <a:schemeClr val="bg1"/>
                </a:solidFill>
                <a:effectLst>
                  <a:glow rad="177800">
                    <a:srgbClr val="033262">
                      <a:alpha val="28000"/>
                    </a:srgbClr>
                  </a:glow>
                  <a:outerShdw blurRad="889000" algn="ctr" rotWithShape="0">
                    <a:srgbClr val="002060">
                      <a:alpha val="56000"/>
                    </a:srgbClr>
                  </a:outerShdw>
                </a:effectLst>
                <a:latin typeface="Avenir Next LT Pro" panose="020B0504020202020204" pitchFamily="34" charset="0"/>
              </a:rPr>
              <a:t>Hilton Metropole, London</a:t>
            </a:r>
            <a:br>
              <a:rPr lang="en-US" sz="4000" i="0" u="none" strike="noStrike" kern="1200" dirty="0">
                <a:solidFill>
                  <a:schemeClr val="bg1"/>
                </a:solidFill>
                <a:effectLst>
                  <a:glow rad="177800">
                    <a:srgbClr val="033262">
                      <a:alpha val="28000"/>
                    </a:srgbClr>
                  </a:glow>
                  <a:outerShdw blurRad="889000" algn="ctr" rotWithShape="0">
                    <a:srgbClr val="002060">
                      <a:alpha val="56000"/>
                    </a:srgbClr>
                  </a:outerShdw>
                </a:effectLst>
                <a:latin typeface="Avenir Next LT Pro" panose="020B0504020202020204" pitchFamily="34" charset="0"/>
              </a:rPr>
            </a:br>
            <a:r>
              <a:rPr lang="en-US" sz="3600" b="1" i="0" u="none" strike="noStrike" kern="1200" dirty="0">
                <a:solidFill>
                  <a:schemeClr val="bg1"/>
                </a:solidFill>
                <a:effectLst>
                  <a:glow rad="177800">
                    <a:srgbClr val="033262">
                      <a:alpha val="28000"/>
                    </a:srgbClr>
                  </a:glow>
                  <a:outerShdw blurRad="889000" algn="ctr" rotWithShape="0">
                    <a:srgbClr val="002060">
                      <a:alpha val="56000"/>
                    </a:srgbClr>
                  </a:outerShdw>
                </a:effectLst>
                <a:latin typeface="Avenir Next LT Pro" panose="020B0504020202020204" pitchFamily="34" charset="0"/>
              </a:rPr>
              <a:t>Thursday, June 15 – Saturday, June 17, 2023</a:t>
            </a:r>
          </a:p>
          <a:p>
            <a:pPr algn="ctr"/>
            <a:r>
              <a:rPr lang="en-US" sz="2800" dirty="0">
                <a:solidFill>
                  <a:srgbClr val="FFC000"/>
                </a:solidFill>
                <a:effectLst>
                  <a:glow rad="177800">
                    <a:srgbClr val="033262">
                      <a:alpha val="28000"/>
                    </a:srgbClr>
                  </a:glow>
                  <a:outerShdw blurRad="889000" algn="ctr" rotWithShape="0">
                    <a:srgbClr val="002060">
                      <a:alpha val="56000"/>
                    </a:srgbClr>
                  </a:outerShdw>
                </a:effectLst>
                <a:latin typeface="Avenir Next LT Pro" panose="020B0504020202020204" pitchFamily="34" charset="0"/>
              </a:rPr>
              <a:t>www.thyroidworldcongress.com</a:t>
            </a:r>
          </a:p>
        </p:txBody>
      </p:sp>
    </p:spTree>
    <p:extLst>
      <p:ext uri="{BB962C8B-B14F-4D97-AF65-F5344CB8AC3E}">
        <p14:creationId xmlns:p14="http://schemas.microsoft.com/office/powerpoint/2010/main" val="3502439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61</Words>
  <Application>Microsoft Office PowerPoint</Application>
  <PresentationFormat>Widescreen</PresentationFormat>
  <Paragraphs>15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Black</vt:lpstr>
      <vt:lpstr>Avenir Next LT Pro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Odegaard</dc:creator>
  <cp:lastModifiedBy>Pam Ross</cp:lastModifiedBy>
  <cp:revision>13</cp:revision>
  <dcterms:created xsi:type="dcterms:W3CDTF">2021-10-21T21:14:59Z</dcterms:created>
  <dcterms:modified xsi:type="dcterms:W3CDTF">2022-05-11T16:53:25Z</dcterms:modified>
</cp:coreProperties>
</file>